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0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72" r:id="rId2"/>
    <p:sldId id="602" r:id="rId3"/>
    <p:sldId id="618" r:id="rId4"/>
    <p:sldId id="619" r:id="rId5"/>
    <p:sldId id="604" r:id="rId6"/>
    <p:sldId id="603" r:id="rId7"/>
    <p:sldId id="605" r:id="rId8"/>
    <p:sldId id="621" r:id="rId9"/>
    <p:sldId id="623" r:id="rId10"/>
    <p:sldId id="624" r:id="rId11"/>
    <p:sldId id="627" r:id="rId12"/>
    <p:sldId id="625" r:id="rId13"/>
    <p:sldId id="629" r:id="rId14"/>
    <p:sldId id="626" r:id="rId15"/>
    <p:sldId id="622" r:id="rId16"/>
    <p:sldId id="630" r:id="rId17"/>
    <p:sldId id="617" r:id="rId18"/>
  </p:sldIdLst>
  <p:sldSz cx="9144000" cy="6858000" type="screen4x3"/>
  <p:notesSz cx="7099300" cy="102346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CC"/>
    <a:srgbClr val="993366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226" autoAdjust="0"/>
  </p:normalViewPr>
  <p:slideViewPr>
    <p:cSldViewPr>
      <p:cViewPr varScale="1">
        <p:scale>
          <a:sx n="61" d="100"/>
          <a:sy n="61" d="100"/>
        </p:scale>
        <p:origin x="1626" y="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/>
            </a:lvl1pPr>
          </a:lstStyle>
          <a:p>
            <a:pPr>
              <a:defRPr/>
            </a:pPr>
            <a:fld id="{28B875BF-B57A-41D2-A792-C1EA4B61B0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444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8350"/>
            <a:ext cx="5114925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/>
            </a:lvl1pPr>
          </a:lstStyle>
          <a:p>
            <a:pPr>
              <a:defRPr/>
            </a:pPr>
            <a:fld id="{445DBCA2-F7E1-43D0-858C-93E8487F9A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9906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5CF4BF-2550-4DA0-8219-AC541846B6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6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4E7A05-299A-4772-BE8E-8F0003426E9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08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7BC959-4230-4166-9BA7-783486D1DA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976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7F73D0-386E-4C27-ACC5-159ADA6FE2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25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720619-59E6-4DB6-BA2F-239AD6E434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125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9D1B58-6EFA-4FB9-95E7-2D2F8E715C2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029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5ADB55-B85E-43D9-915F-BCB9773733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215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0EC586-D757-4696-B054-F2D389841B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65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C5FF3F-35D9-4330-8952-152A450418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006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826E7F-F66B-4A5B-8532-1365CF602F3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57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E2DE43-DE2A-4E70-A5C7-B6BB0D6ED14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8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5BD23609-2B49-4590-AAE5-44611479A0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C00000"/>
              </a:solidFill>
            </a:endParaRPr>
          </a:p>
        </p:txBody>
      </p:sp>
      <p:sp>
        <p:nvSpPr>
          <p:cNvPr id="4099" name="Text Box 4"/>
          <p:cNvSpPr txBox="1">
            <a:spLocks noChangeArrowheads="1"/>
          </p:cNvSpPr>
          <p:nvPr/>
        </p:nvSpPr>
        <p:spPr bwMode="auto">
          <a:xfrm>
            <a:off x="304800" y="1066800"/>
            <a:ext cx="2362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sz="1800"/>
          </a:p>
        </p:txBody>
      </p:sp>
      <p:sp>
        <p:nvSpPr>
          <p:cNvPr id="4100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654050" y="2392363"/>
            <a:ext cx="7772400" cy="1136650"/>
          </a:xfrm>
        </p:spPr>
        <p:txBody>
          <a:bodyPr/>
          <a:lstStyle/>
          <a:p>
            <a:pPr eaLnBrk="1" hangingPunct="1"/>
            <a:r>
              <a:rPr lang="en-US" sz="2800" dirty="0" smtClean="0">
                <a:solidFill>
                  <a:srgbClr val="002060"/>
                </a:solidFill>
              </a:rPr>
              <a:t>Internet Tools and Technology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235" y="1969610"/>
            <a:ext cx="8477699" cy="19202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62665" y="760246"/>
            <a:ext cx="33740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Window/Document events</a:t>
            </a: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61820" y="52498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884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462665" y="760246"/>
            <a:ext cx="33740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Window/Document events</a:t>
            </a:r>
          </a:p>
        </p:txBody>
      </p:sp>
      <p:sp>
        <p:nvSpPr>
          <p:cNvPr id="3" name="Rectangle 2"/>
          <p:cNvSpPr/>
          <p:nvPr/>
        </p:nvSpPr>
        <p:spPr>
          <a:xfrm>
            <a:off x="475526" y="1615802"/>
            <a:ext cx="4572000" cy="32932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&lt;html&gt;</a:t>
            </a:r>
          </a:p>
          <a:p>
            <a:r>
              <a:rPr lang="en-US" dirty="0"/>
              <a:t>&lt;body </a:t>
            </a:r>
            <a:r>
              <a:rPr lang="en-US" dirty="0" err="1">
                <a:solidFill>
                  <a:srgbClr val="FF0000"/>
                </a:solidFill>
              </a:rPr>
              <a:t>onload</a:t>
            </a:r>
            <a:r>
              <a:rPr lang="en-US" dirty="0"/>
              <a:t>="</a:t>
            </a:r>
            <a:r>
              <a:rPr lang="en-US" dirty="0" err="1"/>
              <a:t>myFunction</a:t>
            </a:r>
            <a:r>
              <a:rPr lang="en-US" dirty="0"/>
              <a:t>()"&gt;</a:t>
            </a:r>
          </a:p>
          <a:p>
            <a:endParaRPr lang="en-US" dirty="0"/>
          </a:p>
          <a:p>
            <a:r>
              <a:rPr lang="en-US" dirty="0"/>
              <a:t>&lt;h1&gt;Hello World!&lt;/h1&gt;</a:t>
            </a:r>
          </a:p>
          <a:p>
            <a:endParaRPr lang="en-US" dirty="0"/>
          </a:p>
          <a:p>
            <a:r>
              <a:rPr lang="en-US" dirty="0"/>
              <a:t>&lt;script&gt;</a:t>
            </a:r>
          </a:p>
          <a:p>
            <a:r>
              <a:rPr lang="en-US" dirty="0"/>
              <a:t>function </a:t>
            </a:r>
            <a:r>
              <a:rPr lang="en-US" dirty="0" err="1"/>
              <a:t>myFunction</a:t>
            </a:r>
            <a:r>
              <a:rPr lang="en-US" dirty="0"/>
              <a:t>() {</a:t>
            </a:r>
          </a:p>
          <a:p>
            <a:r>
              <a:rPr lang="en-US" dirty="0"/>
              <a:t>  alert("Page is loaded");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&lt;/script&gt;</a:t>
            </a:r>
          </a:p>
          <a:p>
            <a:endParaRPr lang="en-US" dirty="0"/>
          </a:p>
          <a:p>
            <a:r>
              <a:rPr lang="en-US" dirty="0"/>
              <a:t>&lt;/body&gt;</a:t>
            </a:r>
          </a:p>
          <a:p>
            <a:r>
              <a:rPr lang="en-US" dirty="0"/>
              <a:t>&lt;/html&gt;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6175" y="1704974"/>
            <a:ext cx="2762250" cy="172402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89854" y="5562825"/>
            <a:ext cx="659295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 smtClean="0"/>
              <a:t>=“ict.jpg" </a:t>
            </a:r>
            <a:r>
              <a:rPr lang="en-US" dirty="0" err="1"/>
              <a:t>onload</a:t>
            </a:r>
            <a:r>
              <a:rPr lang="en-US" dirty="0"/>
              <a:t>="</a:t>
            </a:r>
            <a:r>
              <a:rPr lang="en-US" dirty="0" err="1"/>
              <a:t>loadImage</a:t>
            </a:r>
            <a:r>
              <a:rPr lang="en-US" dirty="0"/>
              <a:t>()" width="100" height="132"&gt;</a:t>
            </a:r>
            <a:br>
              <a:rPr lang="en-US" dirty="0"/>
            </a:b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118822"/>
            <a:ext cx="8873360" cy="3840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23415" y="58552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98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203637" y="845574"/>
            <a:ext cx="179408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Form events: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30" y="1815990"/>
            <a:ext cx="8221125" cy="2372265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23415" y="56994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718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203637" y="845574"/>
            <a:ext cx="179408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Form events:</a:t>
            </a:r>
          </a:p>
        </p:txBody>
      </p:sp>
      <p:sp>
        <p:nvSpPr>
          <p:cNvPr id="2" name="Rectangle 1"/>
          <p:cNvSpPr/>
          <p:nvPr/>
        </p:nvSpPr>
        <p:spPr>
          <a:xfrm>
            <a:off x="424260" y="1431940"/>
            <a:ext cx="74889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&lt;html&gt;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&lt;body&gt;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&lt;form  name="form1" action="/registration.py" 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onsubmit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="return 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myFunction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()"&gt;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Enter name: &lt;input type="text" name="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&lt;input type="submit" value="Submit"&gt;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&lt;/form&gt;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&lt;script&gt;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 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myFunction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 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x = 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document.forms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["form1"]["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"].value;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if (x == "") 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alert("Name must be filled out");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return false;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&lt;/body&gt;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&lt;/html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5745" y="4465935"/>
            <a:ext cx="3228975" cy="6381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4705" y="5278841"/>
            <a:ext cx="1690757" cy="1099628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57688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4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65" y="1239915"/>
            <a:ext cx="7391400" cy="30289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62665" y="590093"/>
            <a:ext cx="19656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Mouse events: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932" y="5372497"/>
            <a:ext cx="7458075" cy="990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2665" y="4689219"/>
            <a:ext cx="22525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Keyboard events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77035" y="45943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50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2" name="Rectangle 1"/>
          <p:cNvSpPr/>
          <p:nvPr/>
        </p:nvSpPr>
        <p:spPr>
          <a:xfrm>
            <a:off x="347450" y="1163105"/>
            <a:ext cx="722014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&lt;html&gt;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&lt;body&gt;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&lt;button </a:t>
            </a:r>
            <a:r>
              <a:rPr lang="en-US" sz="18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="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myFunction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()"&gt;Click me&lt;/button&gt;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&lt;p id="demo"&gt;MIT 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Manipal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&lt;/p&gt;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&lt;script&gt;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 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myFunction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 {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document.getElementById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("demo").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innerHTML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= "ICT Department";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&lt;/body&gt;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&lt;/html&gt;</a:t>
            </a:r>
            <a:endParaRPr lang="en-US" sz="18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92985" y="5579680"/>
            <a:ext cx="609600" cy="609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2665" y="590093"/>
            <a:ext cx="19656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Mouse events:</a:t>
            </a:r>
          </a:p>
        </p:txBody>
      </p:sp>
    </p:spTree>
    <p:extLst>
      <p:ext uri="{BB962C8B-B14F-4D97-AF65-F5344CB8AC3E}">
        <p14:creationId xmlns:p14="http://schemas.microsoft.com/office/powerpoint/2010/main" val="2140488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2" name="Rectangle 1"/>
          <p:cNvSpPr/>
          <p:nvPr/>
        </p:nvSpPr>
        <p:spPr>
          <a:xfrm>
            <a:off x="193830" y="1594753"/>
            <a:ext cx="8756339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&lt;html&gt;</a:t>
            </a:r>
          </a:p>
          <a:p>
            <a:r>
              <a:rPr lang="en-US" dirty="0"/>
              <a:t>&lt;head&gt;</a:t>
            </a:r>
          </a:p>
          <a:p>
            <a:r>
              <a:rPr lang="en-US" dirty="0"/>
              <a:t>    &lt;script&gt;</a:t>
            </a:r>
          </a:p>
          <a:p>
            <a:r>
              <a:rPr lang="en-US" dirty="0"/>
              <a:t>        function </a:t>
            </a:r>
            <a:r>
              <a:rPr lang="en-US" dirty="0" err="1"/>
              <a:t>myFunction</a:t>
            </a:r>
            <a:r>
              <a:rPr lang="en-US" dirty="0"/>
              <a:t>()</a:t>
            </a:r>
          </a:p>
          <a:p>
            <a:r>
              <a:rPr lang="en-US" dirty="0"/>
              <a:t>        {</a:t>
            </a:r>
          </a:p>
          <a:p>
            <a:r>
              <a:rPr lang="en-US" dirty="0"/>
              <a:t>             </a:t>
            </a:r>
            <a:r>
              <a:rPr lang="en-US" dirty="0" err="1"/>
              <a:t>document.getElementById</a:t>
            </a:r>
            <a:r>
              <a:rPr lang="en-US" dirty="0"/>
              <a:t>("p1").</a:t>
            </a:r>
            <a:r>
              <a:rPr lang="en-US" dirty="0" err="1"/>
              <a:t>style.color</a:t>
            </a:r>
            <a:r>
              <a:rPr lang="en-US" dirty="0"/>
              <a:t> = "red";</a:t>
            </a:r>
          </a:p>
          <a:p>
            <a:r>
              <a:rPr lang="en-US" dirty="0"/>
              <a:t>        }</a:t>
            </a:r>
          </a:p>
          <a:p>
            <a:r>
              <a:rPr lang="en-US" dirty="0"/>
              <a:t>        function myFunction2()</a:t>
            </a:r>
          </a:p>
          <a:p>
            <a:r>
              <a:rPr lang="en-US" dirty="0"/>
              <a:t>        {</a:t>
            </a:r>
          </a:p>
          <a:p>
            <a:r>
              <a:rPr lang="en-US" dirty="0"/>
              <a:t>             </a:t>
            </a:r>
            <a:r>
              <a:rPr lang="en-US" dirty="0" err="1"/>
              <a:t>document.getElementById</a:t>
            </a:r>
            <a:r>
              <a:rPr lang="en-US" dirty="0"/>
              <a:t>("p1").</a:t>
            </a:r>
            <a:r>
              <a:rPr lang="en-US" dirty="0" err="1"/>
              <a:t>style.color</a:t>
            </a:r>
            <a:r>
              <a:rPr lang="en-US" dirty="0"/>
              <a:t> = "blue";</a:t>
            </a:r>
          </a:p>
          <a:p>
            <a:r>
              <a:rPr lang="en-US" dirty="0"/>
              <a:t>        }</a:t>
            </a:r>
          </a:p>
          <a:p>
            <a:r>
              <a:rPr lang="en-US" dirty="0"/>
              <a:t>    &lt;/script&gt;</a:t>
            </a:r>
          </a:p>
          <a:p>
            <a:r>
              <a:rPr lang="en-US" dirty="0"/>
              <a:t>&lt;/head&gt;</a:t>
            </a:r>
          </a:p>
          <a:p>
            <a:r>
              <a:rPr lang="en-US" dirty="0"/>
              <a:t>&lt;body&gt;</a:t>
            </a:r>
          </a:p>
          <a:p>
            <a:r>
              <a:rPr lang="en-US" dirty="0"/>
              <a:t>&lt;p  id="p1" </a:t>
            </a:r>
            <a:r>
              <a:rPr lang="en-US" dirty="0" err="1"/>
              <a:t>onmouseover</a:t>
            </a:r>
            <a:r>
              <a:rPr lang="en-US" dirty="0"/>
              <a:t>="</a:t>
            </a:r>
            <a:r>
              <a:rPr lang="en-US" dirty="0" err="1"/>
              <a:t>myFunction</a:t>
            </a:r>
            <a:r>
              <a:rPr lang="en-US" dirty="0"/>
              <a:t>()" </a:t>
            </a:r>
            <a:r>
              <a:rPr lang="en-US" dirty="0" err="1"/>
              <a:t>onmouseout</a:t>
            </a:r>
            <a:r>
              <a:rPr lang="en-US" dirty="0"/>
              <a:t>="myFunction2()"&gt; welcome to ICT &lt;/p&gt;</a:t>
            </a:r>
          </a:p>
          <a:p>
            <a:r>
              <a:rPr lang="en-US" dirty="0"/>
              <a:t>&lt;/body&gt;</a:t>
            </a:r>
          </a:p>
          <a:p>
            <a:r>
              <a:rPr lang="en-US" dirty="0"/>
              <a:t>&lt;/html&gt;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14705" y="5825177"/>
            <a:ext cx="609600" cy="609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2665" y="590093"/>
            <a:ext cx="19656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Mouse events:</a:t>
            </a:r>
          </a:p>
        </p:txBody>
      </p:sp>
    </p:spTree>
    <p:extLst>
      <p:ext uri="{BB962C8B-B14F-4D97-AF65-F5344CB8AC3E}">
        <p14:creationId xmlns:p14="http://schemas.microsoft.com/office/powerpoint/2010/main" val="1279428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933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5124" name="Rectangle 5"/>
          <p:cNvSpPr>
            <a:spLocks noChangeArrowheads="1"/>
          </p:cNvSpPr>
          <p:nvPr/>
        </p:nvSpPr>
        <p:spPr bwMode="auto">
          <a:xfrm>
            <a:off x="501650" y="1239838"/>
            <a:ext cx="7642225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en-US" sz="2400" dirty="0" smtClean="0"/>
              <a:t>alert method</a:t>
            </a:r>
          </a:p>
          <a:p>
            <a:pPr algn="just">
              <a:spcBef>
                <a:spcPct val="0"/>
              </a:spcBef>
              <a:buFontTx/>
              <a:buNone/>
            </a:pPr>
            <a:endParaRPr lang="en-US" sz="2400" dirty="0"/>
          </a:p>
          <a:p>
            <a:pPr algn="just">
              <a:spcBef>
                <a:spcPct val="0"/>
              </a:spcBef>
              <a:buFontTx/>
              <a:buNone/>
            </a:pPr>
            <a:r>
              <a:rPr lang="en-US" sz="2400" dirty="0" smtClean="0"/>
              <a:t>prompt method</a:t>
            </a:r>
          </a:p>
          <a:p>
            <a:pPr algn="just">
              <a:spcBef>
                <a:spcPct val="0"/>
              </a:spcBef>
              <a:buFontTx/>
              <a:buNone/>
            </a:pPr>
            <a:endParaRPr lang="en-US" sz="2400" dirty="0"/>
          </a:p>
          <a:p>
            <a:pPr algn="just">
              <a:spcBef>
                <a:spcPct val="0"/>
              </a:spcBef>
              <a:buFontTx/>
              <a:buNone/>
            </a:pPr>
            <a:r>
              <a:rPr lang="en-US" sz="2400" dirty="0" smtClean="0"/>
              <a:t>Java script event</a:t>
            </a:r>
            <a:endParaRPr lang="en-US" sz="2400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38630" y="511882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5124" name="Rectangle 5"/>
          <p:cNvSpPr>
            <a:spLocks noChangeArrowheads="1"/>
          </p:cNvSpPr>
          <p:nvPr/>
        </p:nvSpPr>
        <p:spPr bwMode="auto">
          <a:xfrm>
            <a:off x="385855" y="1931205"/>
            <a:ext cx="8372290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indent="-342900" algn="just"/>
            <a:r>
              <a:rPr lang="en-US" sz="2000" dirty="0" smtClean="0"/>
              <a:t>To displays </a:t>
            </a:r>
            <a:r>
              <a:rPr lang="en-US" sz="2000" dirty="0"/>
              <a:t>an alert box with a specified message and an OK button</a:t>
            </a:r>
            <a:r>
              <a:rPr lang="en-US" sz="2000" dirty="0" smtClean="0"/>
              <a:t>.</a:t>
            </a:r>
          </a:p>
          <a:p>
            <a:pPr marL="342900" indent="-342900" algn="just"/>
            <a:endParaRPr lang="en-US" sz="2000" dirty="0"/>
          </a:p>
          <a:p>
            <a:pPr marL="342900" indent="-342900" algn="just"/>
            <a:r>
              <a:rPr lang="en-US" sz="2000" dirty="0" smtClean="0"/>
              <a:t>Used </a:t>
            </a:r>
            <a:r>
              <a:rPr lang="en-US" sz="2000" dirty="0"/>
              <a:t>if you want to make sure information comes through to the user.</a:t>
            </a:r>
          </a:p>
        </p:txBody>
      </p:sp>
      <p:sp>
        <p:nvSpPr>
          <p:cNvPr id="3" name="Rectangle 2"/>
          <p:cNvSpPr/>
          <p:nvPr/>
        </p:nvSpPr>
        <p:spPr>
          <a:xfrm>
            <a:off x="616285" y="779448"/>
            <a:ext cx="29283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Window alert() Method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47340" y="55412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825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3" name="Rectangle 2"/>
          <p:cNvSpPr/>
          <p:nvPr/>
        </p:nvSpPr>
        <p:spPr>
          <a:xfrm>
            <a:off x="616285" y="779448"/>
            <a:ext cx="29283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Window alert() Method</a:t>
            </a:r>
          </a:p>
        </p:txBody>
      </p:sp>
      <p:sp>
        <p:nvSpPr>
          <p:cNvPr id="2" name="Rectangle 1"/>
          <p:cNvSpPr/>
          <p:nvPr/>
        </p:nvSpPr>
        <p:spPr>
          <a:xfrm>
            <a:off x="616285" y="1338389"/>
            <a:ext cx="4572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&lt;html&gt;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&lt;head&gt;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&lt;script&gt;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  function 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  {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      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alert("Welcome");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  }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&lt;/script&gt;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&lt;/head&gt;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&lt;body&gt;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&lt;H1&gt;Alert Demo&lt;/H1&gt;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&lt;script&gt;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&lt;/body&gt;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&lt;/html&gt;</a:t>
            </a:r>
            <a:endParaRPr 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8505" y="2019299"/>
            <a:ext cx="3601705" cy="2600255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89648" y="57635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42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00831" y="1931205"/>
            <a:ext cx="8542338" cy="4040188"/>
            <a:chOff x="228600" y="990600"/>
            <a:chExt cx="8542338" cy="4040188"/>
          </a:xfrm>
        </p:grpSpPr>
        <p:pic>
          <p:nvPicPr>
            <p:cNvPr id="7" name="Picture 3" descr="user_prompt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8800" y="2057400"/>
              <a:ext cx="5257800" cy="13573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8" name="Group 16"/>
            <p:cNvGrpSpPr>
              <a:grpSpLocks/>
            </p:cNvGrpSpPr>
            <p:nvPr/>
          </p:nvGrpSpPr>
          <p:grpSpPr bwMode="auto">
            <a:xfrm>
              <a:off x="228600" y="1752600"/>
              <a:ext cx="1730375" cy="928688"/>
              <a:chOff x="144" y="1104"/>
              <a:chExt cx="1090" cy="585"/>
            </a:xfrm>
          </p:grpSpPr>
          <p:sp>
            <p:nvSpPr>
              <p:cNvPr id="17" name="Text Box 14"/>
              <p:cNvSpPr txBox="1">
                <a:spLocks noChangeArrowheads="1"/>
              </p:cNvSpPr>
              <p:nvPr/>
            </p:nvSpPr>
            <p:spPr bwMode="auto">
              <a:xfrm>
                <a:off x="144" y="1104"/>
                <a:ext cx="1090" cy="372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r" eaLnBrk="0" hangingPunct="0">
                  <a:spcBef>
                    <a:spcPct val="50000"/>
                  </a:spcBef>
                </a:pPr>
                <a:r>
                  <a:rPr lang="en-US" sz="1600" dirty="0">
                    <a:latin typeface="Times New Roman" pitchFamily="18" charset="0"/>
                    <a:cs typeface="Times New Roman" pitchFamily="18" charset="0"/>
                  </a:rPr>
                  <a:t>This is the prompt</a:t>
                </a:r>
                <a:br>
                  <a:rPr lang="en-US" sz="1600" dirty="0">
                    <a:latin typeface="Times New Roman" pitchFamily="18" charset="0"/>
                    <a:cs typeface="Times New Roman" pitchFamily="18" charset="0"/>
                  </a:rPr>
                </a:br>
                <a:r>
                  <a:rPr lang="en-US" sz="1600" dirty="0">
                    <a:latin typeface="Times New Roman" pitchFamily="18" charset="0"/>
                    <a:cs typeface="Times New Roman" pitchFamily="18" charset="0"/>
                  </a:rPr>
                  <a:t>to the user.</a:t>
                </a:r>
              </a:p>
            </p:txBody>
          </p:sp>
          <p:sp>
            <p:nvSpPr>
              <p:cNvPr id="18" name="Line 15"/>
              <p:cNvSpPr>
                <a:spLocks noChangeShapeType="1"/>
              </p:cNvSpPr>
              <p:nvPr/>
            </p:nvSpPr>
            <p:spPr bwMode="auto">
              <a:xfrm>
                <a:off x="742" y="1486"/>
                <a:ext cx="481" cy="20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</p:grpSp>
        <p:grpSp>
          <p:nvGrpSpPr>
            <p:cNvPr id="9" name="Group 20"/>
            <p:cNvGrpSpPr>
              <a:grpSpLocks/>
            </p:cNvGrpSpPr>
            <p:nvPr/>
          </p:nvGrpSpPr>
          <p:grpSpPr bwMode="auto">
            <a:xfrm>
              <a:off x="908050" y="3200400"/>
              <a:ext cx="2667000" cy="1830388"/>
              <a:chOff x="572" y="2016"/>
              <a:chExt cx="1680" cy="1153"/>
            </a:xfrm>
          </p:grpSpPr>
          <p:sp>
            <p:nvSpPr>
              <p:cNvPr id="15" name="Text Box 18"/>
              <p:cNvSpPr txBox="1">
                <a:spLocks noChangeArrowheads="1"/>
              </p:cNvSpPr>
              <p:nvPr/>
            </p:nvSpPr>
            <p:spPr bwMode="auto">
              <a:xfrm>
                <a:off x="572" y="2643"/>
                <a:ext cx="1680" cy="526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eaLnBrk="0" hangingPunct="0">
                  <a:spcBef>
                    <a:spcPct val="50000"/>
                  </a:spcBef>
                </a:pPr>
                <a:r>
                  <a:rPr lang="en-US" sz="1600">
                    <a:latin typeface="Times New Roman" pitchFamily="18" charset="0"/>
                    <a:cs typeface="Times New Roman" pitchFamily="18" charset="0"/>
                  </a:rPr>
                  <a:t>This is the default value that appears when the dialog opens.</a:t>
                </a:r>
              </a:p>
            </p:txBody>
          </p:sp>
          <p:sp>
            <p:nvSpPr>
              <p:cNvPr id="16" name="Line 19"/>
              <p:cNvSpPr>
                <a:spLocks noChangeShapeType="1"/>
              </p:cNvSpPr>
              <p:nvPr/>
            </p:nvSpPr>
            <p:spPr bwMode="auto">
              <a:xfrm flipH="1" flipV="1">
                <a:off x="1392" y="2016"/>
                <a:ext cx="0" cy="62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10" name="Text Box 22"/>
            <p:cNvSpPr txBox="1">
              <a:spLocks noChangeArrowheads="1"/>
            </p:cNvSpPr>
            <p:nvPr/>
          </p:nvSpPr>
          <p:spPr bwMode="auto">
            <a:xfrm>
              <a:off x="3924300" y="4038600"/>
              <a:ext cx="2667000" cy="590550"/>
            </a:xfrm>
            <a:prstGeom prst="rect">
              <a:avLst/>
            </a:prstGeom>
            <a:solidFill>
              <a:srgbClr val="99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sz="1600">
                  <a:latin typeface="Times New Roman" pitchFamily="18" charset="0"/>
                  <a:cs typeface="Times New Roman" pitchFamily="18" charset="0"/>
                </a:rPr>
                <a:t>This is the text field in which the user types the value.</a:t>
              </a:r>
            </a:p>
          </p:txBody>
        </p:sp>
        <p:sp>
          <p:nvSpPr>
            <p:cNvPr id="11" name="Line 23"/>
            <p:cNvSpPr>
              <a:spLocks noChangeShapeType="1"/>
            </p:cNvSpPr>
            <p:nvPr/>
          </p:nvSpPr>
          <p:spPr bwMode="auto">
            <a:xfrm flipH="1" flipV="1">
              <a:off x="5257800" y="3200400"/>
              <a:ext cx="0" cy="838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grpSp>
          <p:nvGrpSpPr>
            <p:cNvPr id="12" name="Group 27"/>
            <p:cNvGrpSpPr>
              <a:grpSpLocks/>
            </p:cNvGrpSpPr>
            <p:nvPr/>
          </p:nvGrpSpPr>
          <p:grpSpPr bwMode="auto">
            <a:xfrm>
              <a:off x="5715000" y="990600"/>
              <a:ext cx="3055938" cy="1371600"/>
              <a:chOff x="3491" y="624"/>
              <a:chExt cx="1925" cy="864"/>
            </a:xfrm>
          </p:grpSpPr>
          <p:sp>
            <p:nvSpPr>
              <p:cNvPr id="13" name="Text Box 25"/>
              <p:cNvSpPr txBox="1">
                <a:spLocks noChangeArrowheads="1"/>
              </p:cNvSpPr>
              <p:nvPr/>
            </p:nvSpPr>
            <p:spPr bwMode="auto">
              <a:xfrm>
                <a:off x="3491" y="624"/>
                <a:ext cx="1925" cy="526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eaLnBrk="0" hangingPunct="0">
                  <a:spcBef>
                    <a:spcPct val="50000"/>
                  </a:spcBef>
                </a:pPr>
                <a:r>
                  <a:rPr lang="en-US" sz="1600">
                    <a:latin typeface="Times New Roman" pitchFamily="18" charset="0"/>
                    <a:cs typeface="Times New Roman" pitchFamily="18" charset="0"/>
                  </a:rPr>
                  <a:t>When the user clicks </a:t>
                </a:r>
                <a:r>
                  <a:rPr lang="en-US" sz="1400" b="1">
                    <a:cs typeface="Times New Roman" pitchFamily="18" charset="0"/>
                  </a:rPr>
                  <a:t>OK</a:t>
                </a:r>
                <a:r>
                  <a:rPr lang="en-US" sz="1600">
                    <a:latin typeface="Times New Roman" pitchFamily="18" charset="0"/>
                    <a:cs typeface="Times New Roman" pitchFamily="18" charset="0"/>
                  </a:rPr>
                  <a:t>, the value typed by the user is returned to the program as a string.</a:t>
                </a:r>
              </a:p>
            </p:txBody>
          </p:sp>
          <p:sp>
            <p:nvSpPr>
              <p:cNvPr id="14" name="Line 26"/>
              <p:cNvSpPr>
                <a:spLocks noChangeShapeType="1"/>
              </p:cNvSpPr>
              <p:nvPr/>
            </p:nvSpPr>
            <p:spPr bwMode="auto">
              <a:xfrm flipH="1">
                <a:off x="4032" y="1152"/>
                <a:ext cx="384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19" name="Rectangle 18"/>
          <p:cNvSpPr/>
          <p:nvPr/>
        </p:nvSpPr>
        <p:spPr>
          <a:xfrm>
            <a:off x="616285" y="779448"/>
            <a:ext cx="32714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Window </a:t>
            </a:r>
            <a:r>
              <a:rPr lang="en-US" sz="2000" b="1" dirty="0" smtClean="0">
                <a:solidFill>
                  <a:srgbClr val="FF0000"/>
                </a:solidFill>
              </a:rPr>
              <a:t>prompt() </a:t>
            </a:r>
            <a:r>
              <a:rPr lang="en-US" sz="2000" b="1" dirty="0">
                <a:solidFill>
                  <a:srgbClr val="FF0000"/>
                </a:solidFill>
              </a:rPr>
              <a:t>Method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59888" y="575667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441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2" name="Rectangle 1"/>
          <p:cNvSpPr/>
          <p:nvPr/>
        </p:nvSpPr>
        <p:spPr>
          <a:xfrm>
            <a:off x="654689" y="817460"/>
            <a:ext cx="7335355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&lt;html&gt;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&lt;body&gt;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&lt;p&gt;sum of first n natural number&lt;/p&gt;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&lt;p id="demo"&gt;&lt;/p&gt;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&lt;script&gt;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 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myFunction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 {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n = prompt("Enter a number", "4");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if (n != null)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{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 n++;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document.getElementById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("demo").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innerHML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= "next number is " + n;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}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myFunction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&lt;/body&gt;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&lt;/html&gt;</a:t>
            </a:r>
            <a:endParaRPr lang="en-US" sz="18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3720" y="1163105"/>
            <a:ext cx="2962275" cy="1857375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46605" y="561877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46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86167" y="2905780"/>
            <a:ext cx="3571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Java script Events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839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9475" y="1431940"/>
            <a:ext cx="802664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change in the state of an object is known as an </a:t>
            </a:r>
            <a:r>
              <a:rPr lang="en-US" sz="2000" b="1" dirty="0"/>
              <a:t>Event</a:t>
            </a:r>
            <a:r>
              <a:rPr lang="en-US" sz="2000" dirty="0" smtClean="0"/>
              <a:t>.</a:t>
            </a:r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/>
              <a:t>Events are the actions that can be detected by the </a:t>
            </a:r>
            <a:r>
              <a:rPr lang="en-US" sz="2000" dirty="0" err="1"/>
              <a:t>javascript</a:t>
            </a:r>
            <a:r>
              <a:rPr lang="en-US" sz="2000" dirty="0" smtClean="0"/>
              <a:t>.</a:t>
            </a:r>
          </a:p>
          <a:p>
            <a:endParaRPr lang="en-US" sz="2000" dirty="0" smtClean="0"/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web </a:t>
            </a:r>
            <a:r>
              <a:rPr lang="en-US" sz="2000" dirty="0"/>
              <a:t>page has finished </a:t>
            </a:r>
            <a:r>
              <a:rPr lang="en-US" sz="2000" dirty="0" smtClean="0"/>
              <a:t>loading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button was clicked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input </a:t>
            </a:r>
            <a:r>
              <a:rPr lang="en-US" sz="2000" dirty="0"/>
              <a:t>field was </a:t>
            </a:r>
            <a:r>
              <a:rPr lang="en-US" sz="2000" dirty="0" smtClean="0"/>
              <a:t>changed</a:t>
            </a:r>
            <a:endParaRPr lang="en-US" sz="2000" dirty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77035" y="53108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39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en-US" sz="1400" b="1">
              <a:solidFill>
                <a:srgbClr val="3333CC"/>
              </a:solidFill>
            </a:endParaRPr>
          </a:p>
        </p:txBody>
      </p:sp>
      <p:sp>
        <p:nvSpPr>
          <p:cNvPr id="5123" name="Text Box 2"/>
          <p:cNvSpPr txBox="1">
            <a:spLocks noChangeArrowheads="1"/>
          </p:cNvSpPr>
          <p:nvPr/>
        </p:nvSpPr>
        <p:spPr bwMode="auto">
          <a:xfrm>
            <a:off x="0" y="6553200"/>
            <a:ext cx="9144000" cy="304800"/>
          </a:xfrm>
          <a:prstGeom prst="rect">
            <a:avLst/>
          </a:prstGeom>
          <a:solidFill>
            <a:srgbClr val="33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sz="1400" b="1">
                <a:solidFill>
                  <a:srgbClr val="3333CC"/>
                </a:solidFill>
              </a:rPr>
              <a:t>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8677" y="874454"/>
            <a:ext cx="802664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This </a:t>
            </a:r>
            <a:r>
              <a:rPr lang="en-US" sz="2000" dirty="0"/>
              <a:t>process of reacting over the events is called </a:t>
            </a:r>
            <a:r>
              <a:rPr lang="en-US" sz="2000" b="1" dirty="0"/>
              <a:t>Event Handling</a:t>
            </a:r>
            <a:r>
              <a:rPr lang="en-US" sz="2000" dirty="0"/>
              <a:t>. 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err="1" smtClean="0"/>
              <a:t>Javascript</a:t>
            </a:r>
            <a:r>
              <a:rPr lang="en-US" sz="2000" dirty="0" smtClean="0"/>
              <a:t>  </a:t>
            </a:r>
            <a:r>
              <a:rPr lang="en-US" sz="2000" dirty="0"/>
              <a:t>handles </a:t>
            </a:r>
            <a:r>
              <a:rPr lang="en-US" sz="2000" dirty="0" smtClean="0"/>
              <a:t> events </a:t>
            </a:r>
            <a:r>
              <a:rPr lang="en-US" sz="2000" dirty="0"/>
              <a:t>via </a:t>
            </a:r>
            <a:r>
              <a:rPr lang="en-US" sz="2000" b="1" dirty="0"/>
              <a:t>Event Handlers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dirty="0"/>
              <a:t> Event handlers are embedded in documents as attributes of HTML tags to which you assign JavaScript code to execute. </a:t>
            </a:r>
            <a:endParaRPr lang="en-US" sz="2000" dirty="0" smtClean="0"/>
          </a:p>
          <a:p>
            <a:endParaRPr lang="en-US" sz="2000" dirty="0"/>
          </a:p>
          <a:p>
            <a:r>
              <a:rPr lang="en-US" sz="2000" dirty="0"/>
              <a:t>&lt;TAG </a:t>
            </a:r>
            <a:r>
              <a:rPr lang="en-US" sz="2000" dirty="0" err="1"/>
              <a:t>eventHandler</a:t>
            </a:r>
            <a:r>
              <a:rPr lang="en-US" sz="2000" dirty="0"/>
              <a:t>="JavaScript Code"&gt;</a:t>
            </a:r>
          </a:p>
        </p:txBody>
      </p:sp>
      <p:sp>
        <p:nvSpPr>
          <p:cNvPr id="2" name="Rectangle 1"/>
          <p:cNvSpPr/>
          <p:nvPr/>
        </p:nvSpPr>
        <p:spPr>
          <a:xfrm>
            <a:off x="563713" y="3998653"/>
            <a:ext cx="412350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Window/Document </a:t>
            </a:r>
            <a:r>
              <a:rPr lang="en-US" sz="2000" dirty="0" smtClean="0"/>
              <a:t>events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Form events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Mouse events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Keyboard events</a:t>
            </a:r>
            <a:endParaRPr lang="en-US" sz="2000" dirty="0"/>
          </a:p>
        </p:txBody>
      </p:sp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77035" y="55777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47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4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fault">
  <a:themeElements>
    <a:clrScheme name="defaul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08DA4FE243FE2449FC3845115660946" ma:contentTypeVersion="2" ma:contentTypeDescription="Create a new document." ma:contentTypeScope="" ma:versionID="1614e42d715baeb8dbd25ffd33b9b010">
  <xsd:schema xmlns:xsd="http://www.w3.org/2001/XMLSchema" xmlns:xs="http://www.w3.org/2001/XMLSchema" xmlns:p="http://schemas.microsoft.com/office/2006/metadata/properties" xmlns:ns2="b867801c-b149-4da4-a44f-270a635b0b8a" targetNamespace="http://schemas.microsoft.com/office/2006/metadata/properties" ma:root="true" ma:fieldsID="0907762a8923e54f3288aa2044c05273" ns2:_="">
    <xsd:import namespace="b867801c-b149-4da4-a44f-270a635b0b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67801c-b149-4da4-a44f-270a635b0b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C0AC8F6-1517-437E-8CB6-A96AC939AFEE}"/>
</file>

<file path=customXml/itemProps2.xml><?xml version="1.0" encoding="utf-8"?>
<ds:datastoreItem xmlns:ds="http://schemas.openxmlformats.org/officeDocument/2006/customXml" ds:itemID="{C76D4E76-2EB1-493E-8DF7-4065868862BF}"/>
</file>

<file path=customXml/itemProps3.xml><?xml version="1.0" encoding="utf-8"?>
<ds:datastoreItem xmlns:ds="http://schemas.openxmlformats.org/officeDocument/2006/customXml" ds:itemID="{9ECB7DA5-D468-4D64-9C0B-96915E042875}"/>
</file>

<file path=docProps/app.xml><?xml version="1.0" encoding="utf-8"?>
<Properties xmlns="http://schemas.openxmlformats.org/officeDocument/2006/extended-properties" xmlns:vt="http://schemas.openxmlformats.org/officeDocument/2006/docPropsVTypes">
  <Template>default</Template>
  <TotalTime>16195</TotalTime>
  <Words>324</Words>
  <Application>Microsoft Office PowerPoint</Application>
  <PresentationFormat>On-screen Show (4:3)</PresentationFormat>
  <Paragraphs>158</Paragraphs>
  <Slides>17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Consolas</vt:lpstr>
      <vt:lpstr>Times New Roman</vt:lpstr>
      <vt:lpstr>default</vt:lpstr>
      <vt:lpstr>Internet Tools and Technology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SJEC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DEMIAN</dc:creator>
  <cp:lastModifiedBy>raghavendra achar</cp:lastModifiedBy>
  <cp:revision>1352</cp:revision>
  <dcterms:created xsi:type="dcterms:W3CDTF">2009-06-28T04:21:19Z</dcterms:created>
  <dcterms:modified xsi:type="dcterms:W3CDTF">2021-03-08T09:17:08Z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0x010100408DA4FE243FE2449FC3845115660946</vt:lpwstr>
  </property>
</Properties>
</file>